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9"/>
  </p:notesMasterIdLst>
  <p:sldIdLst>
    <p:sldId id="257" r:id="rId2"/>
    <p:sldId id="260" r:id="rId3"/>
    <p:sldId id="261" r:id="rId4"/>
    <p:sldId id="262" r:id="rId5"/>
    <p:sldId id="263" r:id="rId6"/>
    <p:sldId id="265" r:id="rId7"/>
    <p:sldId id="264" r:id="rId8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F2E713-D661-47C1-80D9-9B2A95B93D19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9433EA-5446-4969-BAF2-0523CBCE35E2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4967307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33EA-5446-4969-BAF2-0523CBCE35E2}" type="slidenum">
              <a:rPr lang="es-CO" smtClean="0"/>
              <a:t>1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5512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33EA-5446-4969-BAF2-0523CBCE35E2}" type="slidenum">
              <a:rPr lang="es-CO" smtClean="0"/>
              <a:t>2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551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33EA-5446-4969-BAF2-0523CBCE35E2}" type="slidenum">
              <a:rPr lang="es-CO" smtClean="0"/>
              <a:t>3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55126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33EA-5446-4969-BAF2-0523CBCE35E2}" type="slidenum">
              <a:rPr lang="es-CO" smtClean="0"/>
              <a:t>4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551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33EA-5446-4969-BAF2-0523CBCE35E2}" type="slidenum">
              <a:rPr lang="es-CO" smtClean="0"/>
              <a:t>5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55126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33EA-5446-4969-BAF2-0523CBCE35E2}" type="slidenum">
              <a:rPr lang="es-CO" smtClean="0"/>
              <a:t>6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5512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9433EA-5446-4969-BAF2-0523CBCE35E2}" type="slidenum">
              <a:rPr lang="es-CO" smtClean="0"/>
              <a:t>7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5551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9 Rectángulo redondeado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4 Título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20" name="19 Subtítulo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19" name="1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3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ctángulo redondeado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14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10 Redondear rectángulo de esquina sencilla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s-ES" smtClean="0"/>
              <a:t>Haga clic en el icono para agregar una imagen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 redondeado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8 Rectángulo redondeado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12 Marcador de título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25" name="24 Marcador de fecha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09D8444-380D-4CDD-9812-9F42390E10A6}" type="datetimeFigureOut">
              <a:rPr lang="es-CO" smtClean="0"/>
              <a:t>20/10/2011</a:t>
            </a:fld>
            <a:endParaRPr lang="es-CO"/>
          </a:p>
        </p:txBody>
      </p:sp>
      <p:sp>
        <p:nvSpPr>
          <p:cNvPr id="18" name="17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78A1E3C5-D194-4DF2-936E-5B0DB480B9C5}" type="slidenum">
              <a:rPr lang="es-CO" smtClean="0"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otaria69.com.co/default.asp?iId=FMKLEG" TargetMode="External"/><Relationship Id="rId3" Type="http://schemas.openxmlformats.org/officeDocument/2006/relationships/image" Target="../media/image2.jpeg"/><Relationship Id="rId7" Type="http://schemas.openxmlformats.org/officeDocument/2006/relationships/hyperlink" Target="http://turismocolombianet.blogspot.com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arriendorural.com/" TargetMode="External"/><Relationship Id="rId5" Type="http://schemas.openxmlformats.org/officeDocument/2006/relationships/hyperlink" Target="http://colombia.travel/" TargetMode="External"/><Relationship Id="rId4" Type="http://schemas.openxmlformats.org/officeDocument/2006/relationships/hyperlink" Target="http://discapacidadcolombia.com/turismo/" TargetMode="External"/><Relationship Id="rId9" Type="http://schemas.openxmlformats.org/officeDocument/2006/relationships/image" Target="../media/image3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hyperlink" Target="http://www.carlosma.net/contacto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76672"/>
            <a:ext cx="2016223" cy="139781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95536" y="2204864"/>
            <a:ext cx="8280919" cy="366254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es-CO" sz="2400" b="1" dirty="0" smtClean="0"/>
          </a:p>
          <a:p>
            <a:pPr algn="ctr"/>
            <a:r>
              <a:rPr lang="es-CO" sz="2400" b="1" dirty="0" smtClean="0"/>
              <a:t>Sumario </a:t>
            </a:r>
          </a:p>
          <a:p>
            <a:pPr algn="just"/>
            <a:endParaRPr lang="es-CO" sz="2400" dirty="0"/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>
                <a:latin typeface="Century Gothic" pitchFamily="34" charset="0"/>
              </a:rPr>
              <a:t>I</a:t>
            </a:r>
            <a:r>
              <a:rPr lang="es-CO" sz="3200" dirty="0" smtClean="0">
                <a:latin typeface="Century Gothic" pitchFamily="34" charset="0"/>
              </a:rPr>
              <a:t>ntroducción </a:t>
            </a:r>
            <a:endParaRPr lang="es-CO" sz="3200" dirty="0" smtClean="0">
              <a:latin typeface="Century Gothic" pitchFamily="34" charset="0"/>
            </a:endParaRP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Definiciones de la accesibilidad web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Experiencias  y ejemplos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Cómo </a:t>
            </a:r>
            <a:r>
              <a:rPr lang="es-CO" sz="3200" dirty="0" smtClean="0">
                <a:latin typeface="Century Gothic" pitchFamily="34" charset="0"/>
              </a:rPr>
              <a:t>funciona  y Aplicaciones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Preguntas</a:t>
            </a:r>
            <a:endParaRPr lang="es-CO" sz="3200" dirty="0" smtClean="0">
              <a:latin typeface="Century Gothic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6672"/>
            <a:ext cx="3024336" cy="139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86821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76672"/>
            <a:ext cx="2016223" cy="139781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619108" y="2204864"/>
            <a:ext cx="7668855" cy="3477875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latin typeface="Century Gothic" pitchFamily="34" charset="0"/>
              </a:rPr>
              <a:t>INTRODUCCION </a:t>
            </a:r>
          </a:p>
          <a:p>
            <a:pPr algn="just"/>
            <a:endParaRPr lang="es-CO" sz="2400" dirty="0"/>
          </a:p>
          <a:p>
            <a:r>
              <a:rPr lang="es-CO" sz="3200" dirty="0" smtClean="0">
                <a:solidFill>
                  <a:schemeClr val="tx1"/>
                </a:solidFill>
                <a:latin typeface="Century Gothic" pitchFamily="34" charset="0"/>
              </a:rPr>
              <a:t>Darle </a:t>
            </a:r>
            <a:r>
              <a:rPr lang="es-CO" sz="3200" dirty="0">
                <a:solidFill>
                  <a:schemeClr val="tx1"/>
                </a:solidFill>
                <a:latin typeface="Century Gothic" pitchFamily="34" charset="0"/>
              </a:rPr>
              <a:t>a las personas con discapacidad una </a:t>
            </a:r>
          </a:p>
          <a:p>
            <a:r>
              <a:rPr lang="es-CO" sz="3200" dirty="0">
                <a:solidFill>
                  <a:schemeClr val="tx1"/>
                </a:solidFill>
                <a:latin typeface="Century Gothic" pitchFamily="34" charset="0"/>
              </a:rPr>
              <a:t>forma de desarrollarse como personas y de desarrollar su trabajo</a:t>
            </a:r>
            <a:endParaRPr lang="es-CO" sz="2800" dirty="0">
              <a:solidFill>
                <a:srgbClr val="FFC000"/>
              </a:solidFill>
            </a:endParaRPr>
          </a:p>
          <a:p>
            <a:pPr algn="just"/>
            <a:endParaRPr lang="es-CO" sz="2400" dirty="0" smtClean="0"/>
          </a:p>
          <a:p>
            <a:pPr algn="just"/>
            <a:endParaRPr lang="es-CO" sz="2000" dirty="0" smtClean="0">
              <a:solidFill>
                <a:srgbClr val="FFC000"/>
              </a:solidFill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6672"/>
            <a:ext cx="3024336" cy="9149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736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76672"/>
            <a:ext cx="2016223" cy="1397810"/>
          </a:xfrm>
          <a:prstGeom prst="rect">
            <a:avLst/>
          </a:prstGeom>
        </p:spPr>
      </p:pic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6672"/>
            <a:ext cx="3024336" cy="1397810"/>
          </a:xfrm>
          <a:prstGeom prst="rect">
            <a:avLst/>
          </a:prstGeom>
        </p:spPr>
      </p:pic>
      <p:sp>
        <p:nvSpPr>
          <p:cNvPr id="8" name="7 CuadroTexto"/>
          <p:cNvSpPr txBox="1"/>
          <p:nvPr/>
        </p:nvSpPr>
        <p:spPr>
          <a:xfrm>
            <a:off x="360576" y="2204864"/>
            <a:ext cx="8280919" cy="37856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00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latin typeface="Century Gothic" pitchFamily="34" charset="0"/>
              </a:rPr>
              <a:t>CONCEPTOS BÁSICOS</a:t>
            </a:r>
            <a:endParaRPr lang="es-CO" sz="2400" dirty="0" smtClean="0"/>
          </a:p>
          <a:p>
            <a:pPr algn="just"/>
            <a:endParaRPr lang="es-CO" sz="2400" dirty="0"/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Accesibilidad web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Textos Alternativos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Subtitulaje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>
                <a:latin typeface="Century Gothic" pitchFamily="34" charset="0"/>
              </a:rPr>
              <a:t>T</a:t>
            </a:r>
            <a:r>
              <a:rPr lang="es-CO" sz="3200" dirty="0" smtClean="0">
                <a:latin typeface="Century Gothic" pitchFamily="34" charset="0"/>
              </a:rPr>
              <a:t>ecnología </a:t>
            </a:r>
            <a:r>
              <a:rPr lang="es-CO" sz="3200" dirty="0" smtClean="0">
                <a:latin typeface="Century Gothic" pitchFamily="34" charset="0"/>
              </a:rPr>
              <a:t>adaptada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Audio video 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Otras </a:t>
            </a:r>
          </a:p>
        </p:txBody>
      </p:sp>
    </p:spTree>
    <p:extLst>
      <p:ext uri="{BB962C8B-B14F-4D97-AF65-F5344CB8AC3E}">
        <p14:creationId xmlns:p14="http://schemas.microsoft.com/office/powerpoint/2010/main" val="295022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76672"/>
            <a:ext cx="2016223" cy="139781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95537" y="2564904"/>
            <a:ext cx="8280919" cy="3847207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b="1" dirty="0" smtClean="0"/>
              <a:t>EJEMPLOS Y EXPERIENCIAS </a:t>
            </a:r>
          </a:p>
          <a:p>
            <a:pPr algn="ctr"/>
            <a:r>
              <a:rPr lang="es-CO" sz="2400" b="1" dirty="0" smtClean="0"/>
              <a:t>CARLOSMA.NET </a:t>
            </a:r>
            <a:r>
              <a:rPr lang="es-CO" sz="2400" dirty="0"/>
              <a:t> </a:t>
            </a:r>
          </a:p>
          <a:p>
            <a:pPr marL="342900" indent="-342900">
              <a:buFont typeface="Wingdings" pitchFamily="2" charset="2"/>
              <a:buChar char="ü"/>
            </a:pPr>
            <a:r>
              <a:rPr lang="es-CO" sz="2800" u="sng" dirty="0">
                <a:hlinkClick r:id="rId4"/>
              </a:rPr>
              <a:t>http://discapacidadcolombia.com/turismo/</a:t>
            </a:r>
            <a:endParaRPr lang="es-CO" sz="2800" dirty="0"/>
          </a:p>
          <a:p>
            <a:pPr marL="342900" indent="-342900">
              <a:buFont typeface="Wingdings" pitchFamily="2" charset="2"/>
              <a:buChar char="ü"/>
            </a:pPr>
            <a:r>
              <a:rPr lang="es-CO" sz="2800" u="sng" dirty="0">
                <a:hlinkClick r:id="rId5"/>
              </a:rPr>
              <a:t>http://colombia.travel</a:t>
            </a:r>
            <a:endParaRPr lang="es-CO" sz="2800" dirty="0"/>
          </a:p>
          <a:p>
            <a:pPr marL="342900" indent="-342900">
              <a:buFont typeface="Wingdings" pitchFamily="2" charset="2"/>
              <a:buChar char="ü"/>
            </a:pPr>
            <a:r>
              <a:rPr lang="es-CO" sz="2800" u="sng" dirty="0" smtClean="0">
                <a:hlinkClick r:id="rId6"/>
              </a:rPr>
              <a:t>http</a:t>
            </a:r>
            <a:r>
              <a:rPr lang="es-CO" sz="2800" u="sng" dirty="0">
                <a:hlinkClick r:id="rId6"/>
              </a:rPr>
              <a:t>://www.arriendorural.com/</a:t>
            </a:r>
            <a:endParaRPr lang="es-CO" sz="2800" dirty="0"/>
          </a:p>
          <a:p>
            <a:pPr marL="342900" indent="-342900">
              <a:buFont typeface="Wingdings" pitchFamily="2" charset="2"/>
              <a:buChar char="ü"/>
            </a:pPr>
            <a:r>
              <a:rPr lang="es-CO" sz="2800" u="sng" dirty="0">
                <a:hlinkClick r:id="rId7"/>
              </a:rPr>
              <a:t>http://turismocolombianet.blogspot.com</a:t>
            </a:r>
            <a:r>
              <a:rPr lang="es-CO" sz="2800" u="sng" dirty="0" smtClean="0">
                <a:hlinkClick r:id="rId7"/>
              </a:rPr>
              <a:t>/</a:t>
            </a:r>
            <a:endParaRPr lang="es-CO" sz="2800" u="sng" dirty="0" smtClean="0"/>
          </a:p>
          <a:p>
            <a:pPr marL="342900" indent="-342900">
              <a:buFont typeface="Wingdings" pitchFamily="2" charset="2"/>
              <a:buChar char="ü"/>
            </a:pPr>
            <a:r>
              <a:rPr lang="es-CO" sz="2800" dirty="0">
                <a:hlinkClick r:id="rId8"/>
              </a:rPr>
              <a:t>http://</a:t>
            </a:r>
            <a:r>
              <a:rPr lang="es-CO" sz="2800" dirty="0" smtClean="0">
                <a:hlinkClick r:id="rId8"/>
              </a:rPr>
              <a:t>www.notaria69.com.co/default.asp?iId=FMKLEG</a:t>
            </a:r>
            <a:endParaRPr lang="es-CO" sz="2800" dirty="0" smtClean="0"/>
          </a:p>
          <a:p>
            <a:pPr marL="342900" indent="-342900">
              <a:buFont typeface="Wingdings" pitchFamily="2" charset="2"/>
              <a:buChar char="ü"/>
            </a:pPr>
            <a:endParaRPr lang="es-CO" sz="2800" dirty="0"/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6672"/>
            <a:ext cx="3024336" cy="139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65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76672"/>
            <a:ext cx="2016223" cy="139781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95537" y="2276872"/>
            <a:ext cx="8280919" cy="3785652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latin typeface="Century Gothic" pitchFamily="34" charset="0"/>
              </a:rPr>
              <a:t>Como funciona  y Aplicaciones</a:t>
            </a:r>
          </a:p>
          <a:p>
            <a:pPr algn="ctr"/>
            <a:endParaRPr lang="es-CO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Diseño centrado en el usuario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Móviles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Paginas web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Lectores de pantallas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Aplicaciones web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3200" dirty="0" smtClean="0">
                <a:latin typeface="Century Gothic" pitchFamily="34" charset="0"/>
              </a:rPr>
              <a:t>Video Audio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6672"/>
            <a:ext cx="3024336" cy="139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329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76672"/>
            <a:ext cx="2016223" cy="139781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95537" y="2276872"/>
            <a:ext cx="8280919" cy="3539430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2400" b="1" dirty="0" smtClean="0">
                <a:latin typeface="Century Gothic" pitchFamily="34" charset="0"/>
              </a:rPr>
              <a:t>CREDITOS Y PARTICIPANTES </a:t>
            </a:r>
          </a:p>
          <a:p>
            <a:pPr algn="ctr"/>
            <a:endParaRPr lang="es-CO" sz="2400" dirty="0"/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400" b="1" dirty="0" smtClean="0">
                <a:latin typeface="Century Gothic" pitchFamily="34" charset="0"/>
              </a:rPr>
              <a:t>Agradecimiento</a:t>
            </a:r>
            <a:r>
              <a:rPr lang="es-CO" sz="2400" dirty="0" smtClean="0">
                <a:latin typeface="Century Gothic" pitchFamily="34" charset="0"/>
              </a:rPr>
              <a:t> </a:t>
            </a:r>
            <a:r>
              <a:rPr lang="es-CO" sz="2400" dirty="0" err="1" smtClean="0">
                <a:latin typeface="Century Gothic" pitchFamily="34" charset="0"/>
              </a:rPr>
              <a:t>Hubog</a:t>
            </a:r>
            <a:r>
              <a:rPr lang="es-CO" sz="2400" dirty="0" smtClean="0">
                <a:latin typeface="Century Gothic" pitchFamily="34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400" b="1" dirty="0" smtClean="0">
                <a:latin typeface="Century Gothic" pitchFamily="34" charset="0"/>
              </a:rPr>
              <a:t>Apoyo</a:t>
            </a:r>
            <a:r>
              <a:rPr lang="es-CO" sz="2400" dirty="0" smtClean="0">
                <a:latin typeface="Century Gothic" pitchFamily="34" charset="0"/>
              </a:rPr>
              <a:t>  Luis Betancourt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400" b="1" dirty="0" err="1" smtClean="0">
                <a:latin typeface="Century Gothic" pitchFamily="34" charset="0"/>
              </a:rPr>
              <a:t>Tallerista</a:t>
            </a:r>
            <a:r>
              <a:rPr lang="es-CO" sz="2400" dirty="0" smtClean="0">
                <a:latin typeface="Century Gothic" pitchFamily="34" charset="0"/>
              </a:rPr>
              <a:t> Carlos Machado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400" dirty="0" smtClean="0">
                <a:latin typeface="Century Gothic" pitchFamily="34" charset="0"/>
              </a:rPr>
              <a:t>MIEMBROS DEL  ESCUADRON #TURISTIC</a:t>
            </a:r>
          </a:p>
          <a:p>
            <a:pPr algn="just"/>
            <a:r>
              <a:rPr lang="es-CO" sz="2400" dirty="0" smtClean="0">
                <a:latin typeface="Century Gothic" pitchFamily="34" charset="0"/>
              </a:rPr>
              <a:t> CONTACTO </a:t>
            </a:r>
            <a:endParaRPr lang="es-CO" sz="2400" dirty="0">
              <a:latin typeface="Century Gothic" pitchFamily="34" charset="0"/>
            </a:endParaRP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400" dirty="0" smtClean="0">
                <a:latin typeface="Century Gothic" pitchFamily="34" charset="0"/>
                <a:hlinkClick r:id="rId4"/>
              </a:rPr>
              <a:t>http://www.carlosma.net/contacto</a:t>
            </a:r>
            <a:r>
              <a:rPr lang="es-CO" sz="2400" dirty="0" smtClean="0">
                <a:latin typeface="Century Gothic" pitchFamily="34" charset="0"/>
              </a:rPr>
              <a:t> </a:t>
            </a:r>
          </a:p>
          <a:p>
            <a:pPr marL="342900" indent="-342900" algn="just">
              <a:buFont typeface="Wingdings" pitchFamily="2" charset="2"/>
              <a:buChar char="ü"/>
            </a:pPr>
            <a:r>
              <a:rPr lang="es-CO" sz="2400" dirty="0" smtClean="0">
                <a:latin typeface="Century Gothic" pitchFamily="34" charset="0"/>
              </a:rPr>
              <a:t> TUITER @</a:t>
            </a:r>
            <a:r>
              <a:rPr lang="es-CO" sz="2400" dirty="0" err="1" smtClean="0">
                <a:latin typeface="Century Gothic" pitchFamily="34" charset="0"/>
              </a:rPr>
              <a:t>carlosmanet</a:t>
            </a:r>
            <a:r>
              <a:rPr lang="es-CO" sz="2400" dirty="0" smtClean="0">
                <a:latin typeface="Century Gothic" pitchFamily="34" charset="0"/>
              </a:rPr>
              <a:t>  @Luis3etancourt</a:t>
            </a:r>
            <a:r>
              <a:rPr lang="es-CO" sz="3200" dirty="0" smtClean="0">
                <a:latin typeface="Century Gothic" pitchFamily="34" charset="0"/>
              </a:rPr>
              <a:t> </a:t>
            </a: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6672"/>
            <a:ext cx="3024336" cy="139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117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5 Imagen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476672"/>
            <a:ext cx="2016223" cy="1397810"/>
          </a:xfrm>
          <a:prstGeom prst="rect">
            <a:avLst/>
          </a:prstGeom>
        </p:spPr>
      </p:pic>
      <p:sp>
        <p:nvSpPr>
          <p:cNvPr id="7" name="6 CuadroTexto"/>
          <p:cNvSpPr txBox="1"/>
          <p:nvPr/>
        </p:nvSpPr>
        <p:spPr>
          <a:xfrm>
            <a:off x="395537" y="2276872"/>
            <a:ext cx="8280919" cy="2846933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s-CO" sz="11500" b="1" dirty="0" smtClean="0">
                <a:solidFill>
                  <a:schemeClr val="tx1"/>
                </a:solidFill>
                <a:latin typeface="Century Gothic" pitchFamily="34" charset="0"/>
              </a:rPr>
              <a:t>GRACIAS </a:t>
            </a:r>
          </a:p>
          <a:p>
            <a:pPr algn="ctr"/>
            <a:endParaRPr lang="es-CO" sz="3200" dirty="0">
              <a:latin typeface="Century Gothic" pitchFamily="34" charset="0"/>
            </a:endParaRPr>
          </a:p>
          <a:p>
            <a:pPr algn="ctr"/>
            <a:endParaRPr lang="es-CO" sz="3200" dirty="0" smtClean="0">
              <a:latin typeface="Century Gothic" pitchFamily="34" charset="0"/>
            </a:endParaRPr>
          </a:p>
        </p:txBody>
      </p:sp>
      <p:pic>
        <p:nvPicPr>
          <p:cNvPr id="5" name="4 Imagen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476672"/>
            <a:ext cx="3024336" cy="13978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939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o">
  <a:themeElements>
    <a:clrScheme name="Aspect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516</TotalTime>
  <Words>103</Words>
  <Application>Microsoft Office PowerPoint</Application>
  <PresentationFormat>Presentación en pantalla (4:3)</PresentationFormat>
  <Paragraphs>52</Paragraphs>
  <Slides>7</Slides>
  <Notes>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8" baseType="lpstr">
      <vt:lpstr>Aspecto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KSYSTEM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Talleres #TurisTic </dc:title>
  <dc:creator>Carlos_M</dc:creator>
  <cp:lastModifiedBy>Carlos_M</cp:lastModifiedBy>
  <cp:revision>32</cp:revision>
  <dcterms:created xsi:type="dcterms:W3CDTF">2011-10-19T22:18:58Z</dcterms:created>
  <dcterms:modified xsi:type="dcterms:W3CDTF">2011-10-21T01:08:18Z</dcterms:modified>
</cp:coreProperties>
</file>